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5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75" r:id="rId6"/>
    <p:sldId id="266" r:id="rId7"/>
    <p:sldId id="269" r:id="rId8"/>
    <p:sldId id="268" r:id="rId9"/>
    <p:sldId id="261" r:id="rId10"/>
    <p:sldId id="265" r:id="rId11"/>
    <p:sldId id="276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85669"/>
  </p:normalViewPr>
  <p:slideViewPr>
    <p:cSldViewPr snapToGrid="0" snapToObjects="1">
      <p:cViewPr varScale="1">
        <p:scale>
          <a:sx n="74" d="100"/>
          <a:sy n="74" d="100"/>
        </p:scale>
        <p:origin x="8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A7660-D440-BA40-ACC7-430CB91E3C5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357C56-1635-5F4C-95D2-E21DA68316CF}">
      <dgm:prSet/>
      <dgm:spPr/>
      <dgm:t>
        <a:bodyPr/>
        <a:lstStyle/>
        <a:p>
          <a:r>
            <a:rPr lang="it-IT" dirty="0"/>
            <a:t>Ogni livello è definito sulla base di alcuni criteri imprescindibili:</a:t>
          </a:r>
        </a:p>
      </dgm:t>
    </dgm:pt>
    <dgm:pt modelId="{E8D4E43F-E56B-494A-8A8C-B9232F645345}" type="parTrans" cxnId="{E891B071-5EBB-1A4F-8136-754BA1C467EE}">
      <dgm:prSet/>
      <dgm:spPr/>
      <dgm:t>
        <a:bodyPr/>
        <a:lstStyle/>
        <a:p>
          <a:endParaRPr lang="it-IT"/>
        </a:p>
      </dgm:t>
    </dgm:pt>
    <dgm:pt modelId="{D362397E-645A-AB40-AEA5-A8389B250608}" type="sibTrans" cxnId="{E891B071-5EBB-1A4F-8136-754BA1C467EE}">
      <dgm:prSet/>
      <dgm:spPr/>
      <dgm:t>
        <a:bodyPr/>
        <a:lstStyle/>
        <a:p>
          <a:endParaRPr lang="it-IT"/>
        </a:p>
      </dgm:t>
    </dgm:pt>
    <dgm:pt modelId="{A35E9DF1-43BB-C343-9F35-5625AEF64BC7}">
      <dgm:prSet/>
      <dgm:spPr/>
      <dgm:t>
        <a:bodyPr/>
        <a:lstStyle/>
        <a:p>
          <a:r>
            <a:rPr lang="it-IT"/>
            <a:t>AUTONOMIA</a:t>
          </a:r>
        </a:p>
      </dgm:t>
    </dgm:pt>
    <dgm:pt modelId="{EB438818-A8F5-E64E-86BA-B02D303E7433}" type="parTrans" cxnId="{F8D850F5-EBF3-3C48-A9FF-C5FB3440DDAF}">
      <dgm:prSet/>
      <dgm:spPr/>
      <dgm:t>
        <a:bodyPr/>
        <a:lstStyle/>
        <a:p>
          <a:endParaRPr lang="it-IT"/>
        </a:p>
      </dgm:t>
    </dgm:pt>
    <dgm:pt modelId="{60350218-5DCD-DE46-BF55-E703F073C19D}" type="sibTrans" cxnId="{F8D850F5-EBF3-3C48-A9FF-C5FB3440DDAF}">
      <dgm:prSet/>
      <dgm:spPr/>
      <dgm:t>
        <a:bodyPr/>
        <a:lstStyle/>
        <a:p>
          <a:endParaRPr lang="it-IT"/>
        </a:p>
      </dgm:t>
    </dgm:pt>
    <dgm:pt modelId="{AB7977FB-D2C6-1E44-8789-D453E9A7306B}">
      <dgm:prSet/>
      <dgm:spPr/>
      <dgm:t>
        <a:bodyPr/>
        <a:lstStyle/>
        <a:p>
          <a:r>
            <a:rPr lang="it-IT"/>
            <a:t>CONTINUITÀ</a:t>
          </a:r>
        </a:p>
      </dgm:t>
    </dgm:pt>
    <dgm:pt modelId="{62CED587-C73E-9C42-8F39-34256BF8726C}" type="parTrans" cxnId="{86578FA5-3A8C-2944-BBBC-F934E894E752}">
      <dgm:prSet/>
      <dgm:spPr/>
      <dgm:t>
        <a:bodyPr/>
        <a:lstStyle/>
        <a:p>
          <a:endParaRPr lang="it-IT"/>
        </a:p>
      </dgm:t>
    </dgm:pt>
    <dgm:pt modelId="{DAD65DBE-DC44-3049-92EA-0E5C7CC6E6D1}" type="sibTrans" cxnId="{86578FA5-3A8C-2944-BBBC-F934E894E752}">
      <dgm:prSet/>
      <dgm:spPr/>
      <dgm:t>
        <a:bodyPr/>
        <a:lstStyle/>
        <a:p>
          <a:endParaRPr lang="it-IT"/>
        </a:p>
      </dgm:t>
    </dgm:pt>
    <dgm:pt modelId="{DB16FA61-3417-0C4C-8BAB-F62F722D42AB}">
      <dgm:prSet/>
      <dgm:spPr/>
      <dgm:t>
        <a:bodyPr/>
        <a:lstStyle/>
        <a:p>
          <a:r>
            <a:rPr lang="it-IT"/>
            <a:t>TIPOLOGIA DELLA SITUAZIONE (NOTA E NON NOTA)</a:t>
          </a:r>
        </a:p>
      </dgm:t>
    </dgm:pt>
    <dgm:pt modelId="{613A668B-68EA-1B4B-A674-B07AA0EBD1B1}" type="parTrans" cxnId="{AA953095-71C6-EC40-8356-9B8DAA7D262B}">
      <dgm:prSet/>
      <dgm:spPr/>
      <dgm:t>
        <a:bodyPr/>
        <a:lstStyle/>
        <a:p>
          <a:endParaRPr lang="it-IT"/>
        </a:p>
      </dgm:t>
    </dgm:pt>
    <dgm:pt modelId="{1380825B-5306-DA47-8EAD-32BF4736C464}" type="sibTrans" cxnId="{AA953095-71C6-EC40-8356-9B8DAA7D262B}">
      <dgm:prSet/>
      <dgm:spPr/>
      <dgm:t>
        <a:bodyPr/>
        <a:lstStyle/>
        <a:p>
          <a:endParaRPr lang="it-IT"/>
        </a:p>
      </dgm:t>
    </dgm:pt>
    <dgm:pt modelId="{57FD8141-57A0-7A4F-8BF4-E6E7EA2A8312}">
      <dgm:prSet/>
      <dgm:spPr/>
      <dgm:t>
        <a:bodyPr/>
        <a:lstStyle/>
        <a:p>
          <a:r>
            <a:rPr lang="it-IT"/>
            <a:t>RISORSE MOBILITATE</a:t>
          </a:r>
        </a:p>
      </dgm:t>
    </dgm:pt>
    <dgm:pt modelId="{5DE78AF9-3C85-3447-9C5E-05E79A81CB41}" type="parTrans" cxnId="{ABF03EBE-1D50-7B4A-9578-90AE062D364C}">
      <dgm:prSet/>
      <dgm:spPr/>
      <dgm:t>
        <a:bodyPr/>
        <a:lstStyle/>
        <a:p>
          <a:endParaRPr lang="it-IT"/>
        </a:p>
      </dgm:t>
    </dgm:pt>
    <dgm:pt modelId="{B4C85087-0273-7447-A2AE-6F6492B879D2}" type="sibTrans" cxnId="{ABF03EBE-1D50-7B4A-9578-90AE062D364C}">
      <dgm:prSet/>
      <dgm:spPr/>
      <dgm:t>
        <a:bodyPr/>
        <a:lstStyle/>
        <a:p>
          <a:endParaRPr lang="it-IT"/>
        </a:p>
      </dgm:t>
    </dgm:pt>
    <dgm:pt modelId="{F2FEC20B-463D-B740-AF48-252BFC9F93F5}" type="pres">
      <dgm:prSet presAssocID="{48EA7660-D440-BA40-ACC7-430CB91E3C53}" presName="Name0" presStyleCnt="0">
        <dgm:presLayoutVars>
          <dgm:dir/>
          <dgm:animLvl val="lvl"/>
          <dgm:resizeHandles val="exact"/>
        </dgm:presLayoutVars>
      </dgm:prSet>
      <dgm:spPr/>
    </dgm:pt>
    <dgm:pt modelId="{29972503-A9A5-B743-8695-6D8FF1BF2FF5}" type="pres">
      <dgm:prSet presAssocID="{15357C56-1635-5F4C-95D2-E21DA68316CF}" presName="linNode" presStyleCnt="0"/>
      <dgm:spPr/>
    </dgm:pt>
    <dgm:pt modelId="{1A440A86-D9D5-7A48-9A30-77BE083CA8DD}" type="pres">
      <dgm:prSet presAssocID="{15357C56-1635-5F4C-95D2-E21DA68316CF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816F8BD-02C2-C742-8741-4A21A221D9D1}" type="pres">
      <dgm:prSet presAssocID="{15357C56-1635-5F4C-95D2-E21DA68316C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D35A1B28-4E54-6344-B3B4-5B99DC212B82}" type="presOf" srcId="{48EA7660-D440-BA40-ACC7-430CB91E3C53}" destId="{F2FEC20B-463D-B740-AF48-252BFC9F93F5}" srcOrd="0" destOrd="0" presId="urn:microsoft.com/office/officeart/2005/8/layout/vList5"/>
    <dgm:cxn modelId="{54DCB469-12BE-1F40-9B22-FAF1F3BC57B7}" type="presOf" srcId="{AB7977FB-D2C6-1E44-8789-D453E9A7306B}" destId="{C816F8BD-02C2-C742-8741-4A21A221D9D1}" srcOrd="0" destOrd="1" presId="urn:microsoft.com/office/officeart/2005/8/layout/vList5"/>
    <dgm:cxn modelId="{2691106B-11BE-9D4D-9236-ECEEF94C6474}" type="presOf" srcId="{57FD8141-57A0-7A4F-8BF4-E6E7EA2A8312}" destId="{C816F8BD-02C2-C742-8741-4A21A221D9D1}" srcOrd="0" destOrd="3" presId="urn:microsoft.com/office/officeart/2005/8/layout/vList5"/>
    <dgm:cxn modelId="{E891B071-5EBB-1A4F-8136-754BA1C467EE}" srcId="{48EA7660-D440-BA40-ACC7-430CB91E3C53}" destId="{15357C56-1635-5F4C-95D2-E21DA68316CF}" srcOrd="0" destOrd="0" parTransId="{E8D4E43F-E56B-494A-8A8C-B9232F645345}" sibTransId="{D362397E-645A-AB40-AEA5-A8389B250608}"/>
    <dgm:cxn modelId="{CB8D4291-D664-4148-BD31-3A41D5463033}" type="presOf" srcId="{DB16FA61-3417-0C4C-8BAB-F62F722D42AB}" destId="{C816F8BD-02C2-C742-8741-4A21A221D9D1}" srcOrd="0" destOrd="2" presId="urn:microsoft.com/office/officeart/2005/8/layout/vList5"/>
    <dgm:cxn modelId="{AA953095-71C6-EC40-8356-9B8DAA7D262B}" srcId="{15357C56-1635-5F4C-95D2-E21DA68316CF}" destId="{DB16FA61-3417-0C4C-8BAB-F62F722D42AB}" srcOrd="2" destOrd="0" parTransId="{613A668B-68EA-1B4B-A674-B07AA0EBD1B1}" sibTransId="{1380825B-5306-DA47-8EAD-32BF4736C464}"/>
    <dgm:cxn modelId="{86578FA5-3A8C-2944-BBBC-F934E894E752}" srcId="{15357C56-1635-5F4C-95D2-E21DA68316CF}" destId="{AB7977FB-D2C6-1E44-8789-D453E9A7306B}" srcOrd="1" destOrd="0" parTransId="{62CED587-C73E-9C42-8F39-34256BF8726C}" sibTransId="{DAD65DBE-DC44-3049-92EA-0E5C7CC6E6D1}"/>
    <dgm:cxn modelId="{ABF03EBE-1D50-7B4A-9578-90AE062D364C}" srcId="{15357C56-1635-5F4C-95D2-E21DA68316CF}" destId="{57FD8141-57A0-7A4F-8BF4-E6E7EA2A8312}" srcOrd="3" destOrd="0" parTransId="{5DE78AF9-3C85-3447-9C5E-05E79A81CB41}" sibTransId="{B4C85087-0273-7447-A2AE-6F6492B879D2}"/>
    <dgm:cxn modelId="{FA78FBC2-3C7F-9D43-B48C-44CF39A38C18}" type="presOf" srcId="{15357C56-1635-5F4C-95D2-E21DA68316CF}" destId="{1A440A86-D9D5-7A48-9A30-77BE083CA8DD}" srcOrd="0" destOrd="0" presId="urn:microsoft.com/office/officeart/2005/8/layout/vList5"/>
    <dgm:cxn modelId="{CBFC17E0-83FD-5A45-A35E-8DF4FD94E400}" type="presOf" srcId="{A35E9DF1-43BB-C343-9F35-5625AEF64BC7}" destId="{C816F8BD-02C2-C742-8741-4A21A221D9D1}" srcOrd="0" destOrd="0" presId="urn:microsoft.com/office/officeart/2005/8/layout/vList5"/>
    <dgm:cxn modelId="{F8D850F5-EBF3-3C48-A9FF-C5FB3440DDAF}" srcId="{15357C56-1635-5F4C-95D2-E21DA68316CF}" destId="{A35E9DF1-43BB-C343-9F35-5625AEF64BC7}" srcOrd="0" destOrd="0" parTransId="{EB438818-A8F5-E64E-86BA-B02D303E7433}" sibTransId="{60350218-5DCD-DE46-BF55-E703F073C19D}"/>
    <dgm:cxn modelId="{8A8CE099-22FC-2143-B1AE-ACFBE5298848}" type="presParOf" srcId="{F2FEC20B-463D-B740-AF48-252BFC9F93F5}" destId="{29972503-A9A5-B743-8695-6D8FF1BF2FF5}" srcOrd="0" destOrd="0" presId="urn:microsoft.com/office/officeart/2005/8/layout/vList5"/>
    <dgm:cxn modelId="{7DABDAF2-83DA-9D47-9CE2-DE4813F5C507}" type="presParOf" srcId="{29972503-A9A5-B743-8695-6D8FF1BF2FF5}" destId="{1A440A86-D9D5-7A48-9A30-77BE083CA8DD}" srcOrd="0" destOrd="0" presId="urn:microsoft.com/office/officeart/2005/8/layout/vList5"/>
    <dgm:cxn modelId="{07BC1EBE-7083-2848-A38B-386122DA0AD4}" type="presParOf" srcId="{29972503-A9A5-B743-8695-6D8FF1BF2FF5}" destId="{C816F8BD-02C2-C742-8741-4A21A221D9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6F8BD-02C2-C742-8741-4A21A221D9D1}">
      <dsp:nvSpPr>
        <dsp:cNvPr id="0" name=""/>
        <dsp:cNvSpPr/>
      </dsp:nvSpPr>
      <dsp:spPr>
        <a:xfrm rot="5400000">
          <a:off x="4392881" y="-1043762"/>
          <a:ext cx="2626276" cy="53703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600" kern="1200"/>
            <a:t>AUTONOMIA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600" kern="1200"/>
            <a:t>CONTINUITÀ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600" kern="1200"/>
            <a:t>TIPOLOGIA DELLA SITUAZIONE (NOTA E NON NOTA)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600" kern="1200"/>
            <a:t>RISORSE MOBILITATE</a:t>
          </a:r>
        </a:p>
      </dsp:txBody>
      <dsp:txXfrm rot="-5400000">
        <a:off x="3020834" y="456489"/>
        <a:ext cx="5242167" cy="2369868"/>
      </dsp:txXfrm>
    </dsp:sp>
    <dsp:sp modelId="{1A440A86-D9D5-7A48-9A30-77BE083CA8DD}">
      <dsp:nvSpPr>
        <dsp:cNvPr id="0" name=""/>
        <dsp:cNvSpPr/>
      </dsp:nvSpPr>
      <dsp:spPr>
        <a:xfrm>
          <a:off x="0" y="0"/>
          <a:ext cx="3020834" cy="3282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Ogni livello è definito sulla base di alcuni criteri imprescindibili:</a:t>
          </a:r>
        </a:p>
      </dsp:txBody>
      <dsp:txXfrm>
        <a:off x="147465" y="147465"/>
        <a:ext cx="2725904" cy="2987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B51E3-DD21-1F49-99CC-F1D0669E965F}" type="datetimeFigureOut">
              <a:rPr lang="it-IT" smtClean="0"/>
              <a:t>01/02/2021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43BB3-10AC-8B44-AFAD-DCD39EE2B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3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43BB3-10AC-8B44-AFAD-DCD39EE2BA8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993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Nel </a:t>
            </a:r>
            <a:r>
              <a:rPr lang="it-IT" dirty="0" err="1"/>
              <a:t>webinar</a:t>
            </a:r>
            <a:r>
              <a:rPr lang="it-IT" dirty="0"/>
              <a:t> di presentazione da parte del gruppo di lavoro ministeriale, è stato specificato che si possono modificare i descrittori dei livelli di apprendimento aggiungendo altre dimensioni, ma NON togliendo le quattro già previste.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43BB3-10AC-8B44-AFAD-DCD39EE2BA8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78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43BB3-10AC-8B44-AFAD-DCD39EE2BA8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17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43BB3-10AC-8B44-AFAD-DCD39EE2BA8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96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6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86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61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0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6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1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0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5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9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56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7.sv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about:blan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344E7-C730-BF46-B702-5A7311414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7889" y="1535724"/>
            <a:ext cx="8676222" cy="320040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  <a:effectLst/>
              </a:rPr>
              <a:t>Nuova Valutazione con giudizi descrittivi nella Scuola Primaria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1891389-FE5F-974E-B1CA-88A1BC444C9B}"/>
              </a:ext>
            </a:extLst>
          </p:cNvPr>
          <p:cNvSpPr txBox="1"/>
          <p:nvPr/>
        </p:nvSpPr>
        <p:spPr>
          <a:xfrm>
            <a:off x="2970785" y="5137610"/>
            <a:ext cx="625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ORDINANZA MINISTERIALE N°172 DEL 4 DICEMBRE 2020 </a:t>
            </a:r>
          </a:p>
        </p:txBody>
      </p:sp>
      <p:pic>
        <p:nvPicPr>
          <p:cNvPr id="7" name="image2.jpg">
            <a:extLst>
              <a:ext uri="{FF2B5EF4-FFF2-40B4-BE49-F238E27FC236}">
                <a16:creationId xmlns:a16="http://schemas.microsoft.com/office/drawing/2014/main" id="{0C1A0632-4419-5C47-9CEE-9767A7CDAD5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pic>
        <p:nvPicPr>
          <p:cNvPr id="4" name="Immagine 3" descr="Immagine che contiene testo, grafica vettoriale&#10;&#10;Descrizione generata automaticamente">
            <a:extLst>
              <a:ext uri="{FF2B5EF4-FFF2-40B4-BE49-F238E27FC236}">
                <a16:creationId xmlns:a16="http://schemas.microsoft.com/office/drawing/2014/main" id="{233C6B66-57AF-E241-9790-6DE21B1E1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87"/>
            <a:ext cx="1812434" cy="256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03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COME SI ESPLICITA IL GIUDIZIO DESCRITTIVO nel documento di valutazione?</a:t>
            </a: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B504C5E0-1100-F24A-B40D-9A1379749C4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98548F1-B7B9-4E49-8818-EEB809EF4C6F}"/>
              </a:ext>
            </a:extLst>
          </p:cNvPr>
          <p:cNvSpPr txBox="1">
            <a:spLocks/>
          </p:cNvSpPr>
          <p:nvPr/>
        </p:nvSpPr>
        <p:spPr>
          <a:xfrm>
            <a:off x="1293813" y="2155326"/>
            <a:ext cx="9905998" cy="533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dirty="0"/>
              <a:t>Ecco come </a:t>
            </a:r>
            <a:r>
              <a:rPr lang="it-IT" dirty="0" err="1"/>
              <a:t>sara’</a:t>
            </a:r>
            <a:r>
              <a:rPr lang="it-IT" dirty="0"/>
              <a:t> la pagella: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40F3F2F-E960-F540-8F42-6F355ACAF8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4942" y="1520142"/>
            <a:ext cx="6520938" cy="5298262"/>
          </a:xfrm>
          <a:prstGeom prst="rect">
            <a:avLst/>
          </a:prstGeom>
        </p:spPr>
      </p:pic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965756E7-AD96-044B-B715-77D2671C1105}"/>
              </a:ext>
            </a:extLst>
          </p:cNvPr>
          <p:cNvSpPr txBox="1">
            <a:spLocks/>
          </p:cNvSpPr>
          <p:nvPr/>
        </p:nvSpPr>
        <p:spPr>
          <a:xfrm>
            <a:off x="1368160" y="3777881"/>
            <a:ext cx="2355273" cy="127902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sz="3200" b="1" dirty="0"/>
              <a:t>Dimensioni di competenza</a:t>
            </a:r>
          </a:p>
        </p:txBody>
      </p:sp>
      <p:sp>
        <p:nvSpPr>
          <p:cNvPr id="13" name="Freccia destra 12">
            <a:extLst>
              <a:ext uri="{FF2B5EF4-FFF2-40B4-BE49-F238E27FC236}">
                <a16:creationId xmlns:a16="http://schemas.microsoft.com/office/drawing/2014/main" id="{D4AF3520-F800-9C46-B34A-C95B73A70D20}"/>
              </a:ext>
            </a:extLst>
          </p:cNvPr>
          <p:cNvSpPr/>
          <p:nvPr/>
        </p:nvSpPr>
        <p:spPr>
          <a:xfrm>
            <a:off x="3723433" y="3902572"/>
            <a:ext cx="1033276" cy="411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6EEBCF3C-EA47-0A4F-A8E5-16B74B0792AD}"/>
              </a:ext>
            </a:extLst>
          </p:cNvPr>
          <p:cNvSpPr/>
          <p:nvPr/>
        </p:nvSpPr>
        <p:spPr>
          <a:xfrm>
            <a:off x="4240070" y="3718540"/>
            <a:ext cx="4557565" cy="300091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9EB6047F-C173-C54D-9B50-D8FA1F62AD08}"/>
              </a:ext>
            </a:extLst>
          </p:cNvPr>
          <p:cNvSpPr txBox="1">
            <a:spLocks/>
          </p:cNvSpPr>
          <p:nvPr/>
        </p:nvSpPr>
        <p:spPr>
          <a:xfrm>
            <a:off x="1721294" y="2779210"/>
            <a:ext cx="2137040" cy="7032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sz="3200" b="1" dirty="0"/>
              <a:t>disciplina</a:t>
            </a:r>
          </a:p>
        </p:txBody>
      </p:sp>
      <p:sp>
        <p:nvSpPr>
          <p:cNvPr id="16" name="Freccia destra 15">
            <a:extLst>
              <a:ext uri="{FF2B5EF4-FFF2-40B4-BE49-F238E27FC236}">
                <a16:creationId xmlns:a16="http://schemas.microsoft.com/office/drawing/2014/main" id="{72AB60A1-97FD-C842-BB88-34E7F9C9F596}"/>
              </a:ext>
            </a:extLst>
          </p:cNvPr>
          <p:cNvSpPr/>
          <p:nvPr/>
        </p:nvSpPr>
        <p:spPr>
          <a:xfrm>
            <a:off x="3858334" y="2878819"/>
            <a:ext cx="3671197" cy="411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F450C559-32DD-4F42-83E2-9026043DF66F}"/>
              </a:ext>
            </a:extLst>
          </p:cNvPr>
          <p:cNvSpPr/>
          <p:nvPr/>
        </p:nvSpPr>
        <p:spPr>
          <a:xfrm>
            <a:off x="7529532" y="2688728"/>
            <a:ext cx="1411757" cy="76965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29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COME SI ESPLICITA IL GIUDIZIO DESCRITTIVO nel documento di valutazione?</a:t>
            </a:r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B504C5E0-1100-F24A-B40D-9A1379749C4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98548F1-B7B9-4E49-8818-EEB809EF4C6F}"/>
              </a:ext>
            </a:extLst>
          </p:cNvPr>
          <p:cNvSpPr txBox="1">
            <a:spLocks/>
          </p:cNvSpPr>
          <p:nvPr/>
        </p:nvSpPr>
        <p:spPr>
          <a:xfrm>
            <a:off x="1293813" y="2155326"/>
            <a:ext cx="9905998" cy="533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dirty="0"/>
              <a:t>Ecco come </a:t>
            </a:r>
            <a:r>
              <a:rPr lang="it-IT" dirty="0" err="1"/>
              <a:t>sara’</a:t>
            </a:r>
            <a:r>
              <a:rPr lang="it-IT" dirty="0"/>
              <a:t> la pagella: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A1E4DB7-F14F-6B46-8362-20B68CD8F3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111"/>
          <a:stretch/>
        </p:blipFill>
        <p:spPr>
          <a:xfrm>
            <a:off x="5469082" y="1859280"/>
            <a:ext cx="5579918" cy="4998720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345F268-D1A2-BD44-84C9-28958ADFD530}"/>
              </a:ext>
            </a:extLst>
          </p:cNvPr>
          <p:cNvSpPr txBox="1">
            <a:spLocks/>
          </p:cNvSpPr>
          <p:nvPr/>
        </p:nvSpPr>
        <p:spPr>
          <a:xfrm>
            <a:off x="1368160" y="3777881"/>
            <a:ext cx="2871910" cy="162539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sz="3200" b="1" dirty="0"/>
              <a:t>Obiettivi (per ogni dimensione di competenza)</a:t>
            </a:r>
          </a:p>
        </p:txBody>
      </p:sp>
      <p:sp>
        <p:nvSpPr>
          <p:cNvPr id="8" name="Freccia destra 7">
            <a:extLst>
              <a:ext uri="{FF2B5EF4-FFF2-40B4-BE49-F238E27FC236}">
                <a16:creationId xmlns:a16="http://schemas.microsoft.com/office/drawing/2014/main" id="{FD8A5495-AAB7-1642-B889-992931439D58}"/>
              </a:ext>
            </a:extLst>
          </p:cNvPr>
          <p:cNvSpPr/>
          <p:nvPr/>
        </p:nvSpPr>
        <p:spPr>
          <a:xfrm>
            <a:off x="4240070" y="3639336"/>
            <a:ext cx="1033276" cy="411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5040F190-1E68-1547-BA88-E4DC0710BA90}"/>
              </a:ext>
            </a:extLst>
          </p:cNvPr>
          <p:cNvSpPr/>
          <p:nvPr/>
        </p:nvSpPr>
        <p:spPr>
          <a:xfrm>
            <a:off x="5112327" y="3426416"/>
            <a:ext cx="5936673" cy="19768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276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5FE0D-1889-A549-8E6D-A37C33C8A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Approfondimenti e ulteriori informazioni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69E9B3-3E26-734B-AAA2-155B31F6B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hlinkClick r:id="rId2"/>
            </a:endParaRPr>
          </a:p>
          <a:p>
            <a:r>
              <a:rPr lang="it-IT" dirty="0"/>
              <a:t>Linee guida sulla valutazione: </a:t>
            </a:r>
            <a:r>
              <a:rPr lang="it-IT" dirty="0">
                <a:hlinkClick r:id="rId2"/>
              </a:rPr>
              <a:t>https://www.istruzione.it/valutazione-scuola-primaria/allegati/Linee%20Guida.pdf </a:t>
            </a:r>
            <a:endParaRPr lang="it-IT" dirty="0"/>
          </a:p>
          <a:p>
            <a:r>
              <a:rPr lang="it-IT" dirty="0"/>
              <a:t>MINISTERO DELL’ISTRUZIONE – PAGINA WEB DEDICATA ALLA VALUTAZIONE: </a:t>
            </a:r>
            <a:r>
              <a:rPr lang="it-IT" dirty="0">
                <a:hlinkClick r:id="rId2"/>
              </a:rPr>
              <a:t>https://www.istruzione.it/valutazione-scuola-primaria/index.html</a:t>
            </a:r>
          </a:p>
          <a:p>
            <a:r>
              <a:rPr lang="it-IT" dirty="0"/>
              <a:t>FAQ: </a:t>
            </a:r>
            <a:r>
              <a:rPr lang="it-IT" dirty="0">
                <a:hlinkClick r:id="rId2"/>
              </a:rPr>
              <a:t>https://www.istruzione.it/valutazione-scuola-primaria/faq.html</a:t>
            </a:r>
            <a:r>
              <a:rPr lang="it-IT" dirty="0"/>
              <a:t>  </a:t>
            </a:r>
          </a:p>
          <a:p>
            <a:r>
              <a:rPr lang="it-IT" dirty="0"/>
              <a:t>Indicazioni nazionali per il curricolo 2012:</a:t>
            </a:r>
            <a:r>
              <a:rPr lang="it-IT" dirty="0">
                <a:hlinkClick r:id="rId2"/>
              </a:rPr>
              <a:t> http://www.indicazioninazionali.it/wp-content/uploads/2018/08/Indicazioni_Annali_Definitivo.pdf</a:t>
            </a:r>
            <a:endParaRPr lang="it-IT" dirty="0"/>
          </a:p>
        </p:txBody>
      </p:sp>
      <p:pic>
        <p:nvPicPr>
          <p:cNvPr id="4" name="image2.jpg">
            <a:extLst>
              <a:ext uri="{FF2B5EF4-FFF2-40B4-BE49-F238E27FC236}">
                <a16:creationId xmlns:a16="http://schemas.microsoft.com/office/drawing/2014/main" id="{57D038BD-2C18-4545-A424-7CBD5A6A5EF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5071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IN QUALE OTTICA SI INSERISCE QUESTO CAMBIAMENTO?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C3C22F-32D6-7E42-AE3C-7F12940CC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«La valutazione precede, accompagna e segue i percorsi curricolari. […] Assume una preminente funzione formativa, di accompagnamento dei processi di apprendimento e di stimolo al miglioramento continuo.» </a:t>
            </a:r>
          </a:p>
          <a:p>
            <a:pPr marL="457200" lvl="1" indent="0">
              <a:buNone/>
            </a:pPr>
            <a:r>
              <a:rPr lang="it-IT" sz="2400" dirty="0"/>
              <a:t>										</a:t>
            </a:r>
            <a:r>
              <a:rPr lang="it-IT" sz="2400" dirty="0">
                <a:solidFill>
                  <a:schemeClr val="accent3"/>
                </a:solidFill>
              </a:rPr>
              <a:t>Indicazioni nazionali 2012</a:t>
            </a:r>
          </a:p>
        </p:txBody>
      </p:sp>
      <p:pic>
        <p:nvPicPr>
          <p:cNvPr id="5" name="image2.jpg">
            <a:extLst>
              <a:ext uri="{FF2B5EF4-FFF2-40B4-BE49-F238E27FC236}">
                <a16:creationId xmlns:a16="http://schemas.microsoft.com/office/drawing/2014/main" id="{E7B19DBF-DA2D-C04A-90E3-BF972D98A47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pic>
        <p:nvPicPr>
          <p:cNvPr id="6" name="Immagine 5" descr="Immagine che contiene testo, grafica vettoriale&#10;&#10;Descrizione generata automaticamente">
            <a:extLst>
              <a:ext uri="{FF2B5EF4-FFF2-40B4-BE49-F238E27FC236}">
                <a16:creationId xmlns:a16="http://schemas.microsoft.com/office/drawing/2014/main" id="{377D85A5-326B-004E-9923-0291A1000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98" y="4768993"/>
            <a:ext cx="1478071" cy="2089007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41F5E04B-54A6-E247-92EB-63C2338A8739}"/>
              </a:ext>
            </a:extLst>
          </p:cNvPr>
          <p:cNvSpPr/>
          <p:nvPr/>
        </p:nvSpPr>
        <p:spPr>
          <a:xfrm>
            <a:off x="3057507" y="5579619"/>
            <a:ext cx="2054139" cy="5583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76"/>
              </a:spcBef>
            </a:pPr>
            <a:r>
              <a:rPr lang="it-IT" sz="2800" b="1" dirty="0"/>
              <a:t>GIUDIZIO?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1C62284-3967-424E-87D4-DCF2D3843ABF}"/>
              </a:ext>
            </a:extLst>
          </p:cNvPr>
          <p:cNvSpPr/>
          <p:nvPr/>
        </p:nvSpPr>
        <p:spPr>
          <a:xfrm>
            <a:off x="7215396" y="5579619"/>
            <a:ext cx="2054139" cy="5583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76"/>
              </a:spcBef>
            </a:pPr>
            <a:r>
              <a:rPr lang="it-IT" sz="2800" b="1" dirty="0"/>
              <a:t>FEEDBACK!</a:t>
            </a:r>
          </a:p>
        </p:txBody>
      </p:sp>
      <p:sp>
        <p:nvSpPr>
          <p:cNvPr id="9" name="Freccia destra 8">
            <a:extLst>
              <a:ext uri="{FF2B5EF4-FFF2-40B4-BE49-F238E27FC236}">
                <a16:creationId xmlns:a16="http://schemas.microsoft.com/office/drawing/2014/main" id="{CC31635A-D28E-9B42-A0FA-18D1C901EDB9}"/>
              </a:ext>
            </a:extLst>
          </p:cNvPr>
          <p:cNvSpPr/>
          <p:nvPr/>
        </p:nvSpPr>
        <p:spPr>
          <a:xfrm>
            <a:off x="5206258" y="5653065"/>
            <a:ext cx="1874098" cy="411465"/>
          </a:xfrm>
          <a:prstGeom prst="rightArrow">
            <a:avLst>
              <a:gd name="adj1" fmla="val 20855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10" name="Croce 9">
            <a:extLst>
              <a:ext uri="{FF2B5EF4-FFF2-40B4-BE49-F238E27FC236}">
                <a16:creationId xmlns:a16="http://schemas.microsoft.com/office/drawing/2014/main" id="{9D97E83B-253E-FF44-A43F-5C98A40514E4}"/>
              </a:ext>
            </a:extLst>
          </p:cNvPr>
          <p:cNvSpPr/>
          <p:nvPr/>
        </p:nvSpPr>
        <p:spPr>
          <a:xfrm rot="2190657">
            <a:off x="3387667" y="5364019"/>
            <a:ext cx="964504" cy="989556"/>
          </a:xfrm>
          <a:prstGeom prst="plus">
            <a:avLst>
              <a:gd name="adj" fmla="val 444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1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Cosa cambia?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98548F1-B7B9-4E49-8818-EEB809EF4C6F}"/>
              </a:ext>
            </a:extLst>
          </p:cNvPr>
          <p:cNvSpPr txBox="1">
            <a:spLocks/>
          </p:cNvSpPr>
          <p:nvPr/>
        </p:nvSpPr>
        <p:spPr>
          <a:xfrm>
            <a:off x="202869" y="2099879"/>
            <a:ext cx="8026731" cy="4222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dirty="0"/>
              <a:t>DA QUEST’ANNO, LA </a:t>
            </a:r>
            <a:r>
              <a:rPr lang="it-IT" sz="2400" b="1" dirty="0">
                <a:solidFill>
                  <a:schemeClr val="accent1"/>
                </a:solidFill>
              </a:rPr>
              <a:t>VALUTAZIONE PERIODICA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dirty="0"/>
              <a:t>(prove di verifica, interrogazioni, compiti autentici, osservazioni, …)</a:t>
            </a:r>
            <a:r>
              <a:rPr lang="it-IT" b="1" dirty="0"/>
              <a:t> </a:t>
            </a:r>
            <a:r>
              <a:rPr lang="it-IT" dirty="0"/>
              <a:t>E LA </a:t>
            </a:r>
            <a:r>
              <a:rPr lang="it-IT" sz="2400" b="1" dirty="0">
                <a:solidFill>
                  <a:schemeClr val="accent1"/>
                </a:solidFill>
              </a:rPr>
              <a:t>VALUTAZIONE FINALE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/>
              <a:t>(la vecchia «pagella») </a:t>
            </a:r>
            <a:r>
              <a:rPr lang="it-IT" dirty="0"/>
              <a:t>DEVONO ESSERE ESPRESSE ATTRAVERSO UN </a:t>
            </a:r>
            <a:r>
              <a:rPr lang="it-IT" b="1" dirty="0">
                <a:solidFill>
                  <a:schemeClr val="accent1"/>
                </a:solidFill>
              </a:rPr>
              <a:t>GIUDIZIO DESCRITTIVO</a:t>
            </a:r>
            <a:r>
              <a:rPr lang="it-IT" dirty="0"/>
              <a:t>,</a:t>
            </a:r>
            <a:r>
              <a:rPr lang="it-IT" b="1" dirty="0"/>
              <a:t> </a:t>
            </a:r>
            <a:r>
              <a:rPr lang="it-IT" dirty="0"/>
              <a:t>che </a:t>
            </a:r>
            <a:r>
              <a:rPr lang="it-IT" b="1" u="sng" dirty="0">
                <a:solidFill>
                  <a:schemeClr val="accent6"/>
                </a:solidFill>
              </a:rPr>
              <a:t>SOSTITUISCE IL VOTO NUMERICO</a:t>
            </a:r>
            <a:r>
              <a:rPr lang="it-IT" b="1" dirty="0"/>
              <a:t>. </a:t>
            </a:r>
          </a:p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endParaRPr lang="it-IT" dirty="0"/>
          </a:p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dirty="0"/>
              <a:t>I GIUDIZI DESCRITTIVI SI TROVERANNO NEL DOCUMENTO DI VALUTAZIONE </a:t>
            </a:r>
            <a:r>
              <a:rPr lang="it-IT" dirty="0">
                <a:solidFill>
                  <a:schemeClr val="accent1"/>
                </a:solidFill>
              </a:rPr>
              <a:t>GIA’ A PARTIRE DA QUESTO QUADRIMESTRE</a:t>
            </a:r>
            <a:r>
              <a:rPr lang="it-IT" dirty="0"/>
              <a:t>. </a:t>
            </a:r>
          </a:p>
        </p:txBody>
      </p:sp>
      <p:pic>
        <p:nvPicPr>
          <p:cNvPr id="9" name="image2.jpg">
            <a:extLst>
              <a:ext uri="{FF2B5EF4-FFF2-40B4-BE49-F238E27FC236}">
                <a16:creationId xmlns:a16="http://schemas.microsoft.com/office/drawing/2014/main" id="{D9BFBD8A-B1FF-A145-8719-3AA1CA5D4B5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F10B4712-4450-D647-921D-6363541C48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045" r="23395"/>
          <a:stretch/>
        </p:blipFill>
        <p:spPr>
          <a:xfrm>
            <a:off x="8392246" y="2099879"/>
            <a:ext cx="3103634" cy="218806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114C606-D778-7F48-BA86-027EFE16B5FF}"/>
              </a:ext>
            </a:extLst>
          </p:cNvPr>
          <p:cNvSpPr txBox="1"/>
          <p:nvPr/>
        </p:nvSpPr>
        <p:spPr>
          <a:xfrm>
            <a:off x="202869" y="6550973"/>
            <a:ext cx="12192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hlinkClick r:id="rId4" tooltip="https://sosdonne.com/2017/06/16/siate-vostri-figli-mi-verrebbe-dire-non-la-pagella-vi-portano-lesame-superano-voto/"/>
              </a:rPr>
              <a:t>Questa foto</a:t>
            </a:r>
            <a:r>
              <a:rPr lang="it-IT" sz="600" dirty="0"/>
              <a:t>  è concesso in licenza da </a:t>
            </a:r>
            <a:r>
              <a:rPr lang="it-IT" sz="600" dirty="0">
                <a:hlinkClick r:id="rId4" tooltip="https://creativecommons.org/licenses/by-nc/3.0/"/>
              </a:rPr>
              <a:t>CC BY-NC</a:t>
            </a:r>
            <a:endParaRPr lang="it-IT" sz="600" dirty="0"/>
          </a:p>
        </p:txBody>
      </p:sp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0A8FA071-7C05-1642-BF7F-4678E2F6D25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229"/>
          <a:stretch/>
        </p:blipFill>
        <p:spPr>
          <a:xfrm>
            <a:off x="7678455" y="4511528"/>
            <a:ext cx="2861983" cy="2224111"/>
          </a:xfrm>
          <a:prstGeom prst="rect">
            <a:avLst/>
          </a:prstGeom>
        </p:spPr>
      </p:pic>
      <p:sp>
        <p:nvSpPr>
          <p:cNvPr id="7" name="Croce 6">
            <a:extLst>
              <a:ext uri="{FF2B5EF4-FFF2-40B4-BE49-F238E27FC236}">
                <a16:creationId xmlns:a16="http://schemas.microsoft.com/office/drawing/2014/main" id="{296976E8-E395-0241-8648-84D6A661DA81}"/>
              </a:ext>
            </a:extLst>
          </p:cNvPr>
          <p:cNvSpPr/>
          <p:nvPr/>
        </p:nvSpPr>
        <p:spPr>
          <a:xfrm rot="2190657">
            <a:off x="10143798" y="2501292"/>
            <a:ext cx="964504" cy="989556"/>
          </a:xfrm>
          <a:prstGeom prst="plus">
            <a:avLst>
              <a:gd name="adj" fmla="val 444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Elemento grafico 11" descr="Freccia, rotazione a sinistra">
            <a:extLst>
              <a:ext uri="{FF2B5EF4-FFF2-40B4-BE49-F238E27FC236}">
                <a16:creationId xmlns:a16="http://schemas.microsoft.com/office/drawing/2014/main" id="{4E587150-DD70-E84A-9004-92E52813A5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236427" flipH="1">
            <a:off x="9389879" y="4255229"/>
            <a:ext cx="3284436" cy="121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6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COME SI ESPLICITA IL GIUDIZIO DESCRITTIVO?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98548F1-B7B9-4E49-8818-EEB809EF4C6F}"/>
              </a:ext>
            </a:extLst>
          </p:cNvPr>
          <p:cNvSpPr txBox="1">
            <a:spLocks/>
          </p:cNvSpPr>
          <p:nvPr/>
        </p:nvSpPr>
        <p:spPr>
          <a:xfrm>
            <a:off x="1293813" y="2188777"/>
            <a:ext cx="9905998" cy="3139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sz="2400" dirty="0"/>
              <a:t>per ciascun alunno, verrà esplicitato il </a:t>
            </a:r>
            <a:r>
              <a:rPr lang="it-IT" sz="3900" b="1" dirty="0">
                <a:solidFill>
                  <a:schemeClr val="accent1"/>
                </a:solidFill>
              </a:rPr>
              <a:t>livello di acquisizione </a:t>
            </a:r>
            <a:r>
              <a:rPr lang="it-IT" sz="2400" dirty="0"/>
              <a:t>delle singole </a:t>
            </a:r>
            <a:r>
              <a:rPr lang="it-IT" sz="2400" b="1" dirty="0">
                <a:solidFill>
                  <a:schemeClr val="accent1"/>
                </a:solidFill>
              </a:rPr>
              <a:t>DIMENSIONI DI COMPETENZA </a:t>
            </a:r>
            <a:r>
              <a:rPr lang="it-IT" sz="2400" dirty="0"/>
              <a:t>previste per ogni disciplina.</a:t>
            </a:r>
          </a:p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sz="2400" dirty="0"/>
              <a:t>NEL DOCUMENTO DI VALUTAZIONE VERRANNO INOLTRE INDICATI GLI </a:t>
            </a:r>
            <a:r>
              <a:rPr lang="it-IT" sz="2400" b="1" dirty="0">
                <a:solidFill>
                  <a:schemeClr val="accent1"/>
                </a:solidFill>
              </a:rPr>
              <a:t>OBIETTIVI DI APPRENDIMENTO </a:t>
            </a:r>
            <a:r>
              <a:rPr lang="it-IT" sz="2400" dirty="0"/>
              <a:t>CORRELATI Alle singole dimensioni di competenza.</a:t>
            </a:r>
          </a:p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sz="2400" dirty="0"/>
              <a:t>		I </a:t>
            </a:r>
            <a:r>
              <a:rPr lang="it-IT" sz="2400" b="1" dirty="0"/>
              <a:t>livelli di acquisizione</a:t>
            </a:r>
            <a:r>
              <a:rPr lang="it-IT" sz="2400" dirty="0"/>
              <a:t> sono: </a:t>
            </a:r>
          </a:p>
        </p:txBody>
      </p:sp>
      <p:pic>
        <p:nvPicPr>
          <p:cNvPr id="6" name="image2.jpg">
            <a:extLst>
              <a:ext uri="{FF2B5EF4-FFF2-40B4-BE49-F238E27FC236}">
                <a16:creationId xmlns:a16="http://schemas.microsoft.com/office/drawing/2014/main" id="{FF9B1252-68F0-4D42-A686-EAB22C867A7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92FE41EC-EC34-0149-A6C2-F13ACF2434EB}"/>
              </a:ext>
            </a:extLst>
          </p:cNvPr>
          <p:cNvSpPr/>
          <p:nvPr/>
        </p:nvSpPr>
        <p:spPr>
          <a:xfrm>
            <a:off x="5995580" y="5021704"/>
            <a:ext cx="3673076" cy="16493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76"/>
              </a:spcBef>
            </a:pPr>
            <a:r>
              <a:rPr lang="it-IT" b="1" dirty="0"/>
              <a:t>AVANZATO</a:t>
            </a:r>
          </a:p>
          <a:p>
            <a:pPr>
              <a:lnSpc>
                <a:spcPct val="120000"/>
              </a:lnSpc>
              <a:spcBef>
                <a:spcPts val="676"/>
              </a:spcBef>
            </a:pPr>
            <a:r>
              <a:rPr lang="it-IT" b="1" dirty="0"/>
              <a:t>INTERMEDIO</a:t>
            </a:r>
          </a:p>
          <a:p>
            <a:pPr>
              <a:lnSpc>
                <a:spcPct val="120000"/>
              </a:lnSpc>
              <a:spcBef>
                <a:spcPts val="676"/>
              </a:spcBef>
            </a:pPr>
            <a:r>
              <a:rPr lang="it-IT" b="1" dirty="0"/>
              <a:t>BASE</a:t>
            </a:r>
          </a:p>
          <a:p>
            <a:pPr>
              <a:lnSpc>
                <a:spcPct val="120000"/>
              </a:lnSpc>
              <a:spcBef>
                <a:spcPts val="676"/>
              </a:spcBef>
            </a:pPr>
            <a:r>
              <a:rPr lang="it-IT" b="1" dirty="0"/>
              <a:t>IN VIA DI PRIMA ACQUISIZIONE</a:t>
            </a:r>
          </a:p>
        </p:txBody>
      </p:sp>
      <p:pic>
        <p:nvPicPr>
          <p:cNvPr id="7" name="Immagine 6" descr="Immagine che contiene testo, grafica vettoriale&#10;&#10;Descrizione generata automaticamente">
            <a:extLst>
              <a:ext uri="{FF2B5EF4-FFF2-40B4-BE49-F238E27FC236}">
                <a16:creationId xmlns:a16="http://schemas.microsoft.com/office/drawing/2014/main" id="{26EFA0F2-B9DE-2548-B886-7BB604563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98" y="4768993"/>
            <a:ext cx="1478071" cy="208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1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636530"/>
            <a:ext cx="10571998" cy="1274351"/>
          </a:xfrm>
        </p:spPr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Il significato dei livelli spiegato ai protagonisti dell’apprendimento: i bambini!</a:t>
            </a:r>
          </a:p>
        </p:txBody>
      </p:sp>
      <p:pic>
        <p:nvPicPr>
          <p:cNvPr id="9" name="image2.jpg">
            <a:extLst>
              <a:ext uri="{FF2B5EF4-FFF2-40B4-BE49-F238E27FC236}">
                <a16:creationId xmlns:a16="http://schemas.microsoft.com/office/drawing/2014/main" id="{D9BFBD8A-B1FF-A145-8719-3AA1CA5D4B5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400DB17C-4C26-7D44-BEA7-BAA45FEB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98751"/>
            <a:ext cx="4739379" cy="444975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4B82E34-55D1-3746-AEC1-DAA4896FD9A2}"/>
              </a:ext>
            </a:extLst>
          </p:cNvPr>
          <p:cNvSpPr txBox="1"/>
          <p:nvPr/>
        </p:nvSpPr>
        <p:spPr>
          <a:xfrm>
            <a:off x="5936105" y="3062970"/>
            <a:ext cx="595109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Un germoglio, quando ciò che sto studiando ha bisogno ancora di tempo per crescere e rinforzarsi.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73FF46A-FCEE-8549-B5DF-74E4D55DF554}"/>
              </a:ext>
            </a:extLst>
          </p:cNvPr>
          <p:cNvSpPr txBox="1"/>
          <p:nvPr/>
        </p:nvSpPr>
        <p:spPr>
          <a:xfrm>
            <a:off x="5936105" y="3871686"/>
            <a:ext cx="595109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Un bocciolo, quando ciò che sto studiando inizia a rinforzarsi, ma ha bisogno ancora di costanza per aprirsi del tutto.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AF50ABE-7D30-D448-938C-4FC04A1F3894}"/>
              </a:ext>
            </a:extLst>
          </p:cNvPr>
          <p:cNvSpPr txBox="1"/>
          <p:nvPr/>
        </p:nvSpPr>
        <p:spPr>
          <a:xfrm>
            <a:off x="5936105" y="4980203"/>
            <a:ext cx="595109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Un fiore, completo di ogni suo petalo, quando ciò che sto studiando è per me chiaro, colorato e forte.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6C52A9F-6C74-8940-9312-92D231811D8E}"/>
              </a:ext>
            </a:extLst>
          </p:cNvPr>
          <p:cNvSpPr txBox="1"/>
          <p:nvPr/>
        </p:nvSpPr>
        <p:spPr>
          <a:xfrm>
            <a:off x="5936105" y="5806267"/>
            <a:ext cx="595109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Un fiore con piccoli altri fiori e diramazioni, perché ciò che sto studiando è così saldo in me da poterlo diramare in diversi ambiti.</a:t>
            </a:r>
          </a:p>
        </p:txBody>
      </p:sp>
      <p:sp>
        <p:nvSpPr>
          <p:cNvPr id="13" name="Freccia destra 12">
            <a:extLst>
              <a:ext uri="{FF2B5EF4-FFF2-40B4-BE49-F238E27FC236}">
                <a16:creationId xmlns:a16="http://schemas.microsoft.com/office/drawing/2014/main" id="{3FAF4D24-26A4-1B44-AA97-F76C0EDCA3CA}"/>
              </a:ext>
            </a:extLst>
          </p:cNvPr>
          <p:cNvSpPr/>
          <p:nvPr/>
        </p:nvSpPr>
        <p:spPr>
          <a:xfrm>
            <a:off x="4739379" y="3234128"/>
            <a:ext cx="1196726" cy="411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13">
            <a:extLst>
              <a:ext uri="{FF2B5EF4-FFF2-40B4-BE49-F238E27FC236}">
                <a16:creationId xmlns:a16="http://schemas.microsoft.com/office/drawing/2014/main" id="{3C3EF541-D86B-054A-B6A3-70D3F1674A8B}"/>
              </a:ext>
            </a:extLst>
          </p:cNvPr>
          <p:cNvSpPr/>
          <p:nvPr/>
        </p:nvSpPr>
        <p:spPr>
          <a:xfrm>
            <a:off x="4739379" y="4125903"/>
            <a:ext cx="1196726" cy="411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destra 14">
            <a:extLst>
              <a:ext uri="{FF2B5EF4-FFF2-40B4-BE49-F238E27FC236}">
                <a16:creationId xmlns:a16="http://schemas.microsoft.com/office/drawing/2014/main" id="{5FD3798C-0089-5D4B-8FFE-ED911B52A4D7}"/>
              </a:ext>
            </a:extLst>
          </p:cNvPr>
          <p:cNvSpPr/>
          <p:nvPr/>
        </p:nvSpPr>
        <p:spPr>
          <a:xfrm>
            <a:off x="4739379" y="5012537"/>
            <a:ext cx="1196726" cy="411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Freccia destra 15">
            <a:extLst>
              <a:ext uri="{FF2B5EF4-FFF2-40B4-BE49-F238E27FC236}">
                <a16:creationId xmlns:a16="http://schemas.microsoft.com/office/drawing/2014/main" id="{0043BD56-55A8-2248-A05E-DB9C8FEAF435}"/>
              </a:ext>
            </a:extLst>
          </p:cNvPr>
          <p:cNvSpPr/>
          <p:nvPr/>
        </p:nvSpPr>
        <p:spPr>
          <a:xfrm>
            <a:off x="4739379" y="6062199"/>
            <a:ext cx="1196726" cy="411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79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I 4 LIVELLI DI APPRENDIMENTO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D9D2C73C-572A-C24D-8B32-869ACFF990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832588"/>
              </p:ext>
            </p:extLst>
          </p:nvPr>
        </p:nvGraphicFramePr>
        <p:xfrm>
          <a:off x="2773180" y="2530650"/>
          <a:ext cx="8391206" cy="3282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2.jpg">
            <a:extLst>
              <a:ext uri="{FF2B5EF4-FFF2-40B4-BE49-F238E27FC236}">
                <a16:creationId xmlns:a16="http://schemas.microsoft.com/office/drawing/2014/main" id="{517F860E-D06A-8F4C-8F21-85A4A3917C27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10915650" y="159131"/>
            <a:ext cx="1160461" cy="1147763"/>
          </a:xfrm>
          <a:prstGeom prst="rect">
            <a:avLst/>
          </a:prstGeom>
          <a:ln/>
        </p:spPr>
      </p:pic>
      <p:pic>
        <p:nvPicPr>
          <p:cNvPr id="9" name="Immagine 8" descr="Immagine che contiene testo, grafica vettoriale&#10;&#10;Descrizione generata automaticamente">
            <a:extLst>
              <a:ext uri="{FF2B5EF4-FFF2-40B4-BE49-F238E27FC236}">
                <a16:creationId xmlns:a16="http://schemas.microsoft.com/office/drawing/2014/main" id="{90EB1E53-6A9E-7B46-B437-6C7BE0249D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098" y="4768993"/>
            <a:ext cx="1478071" cy="208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5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I QUATTRO LIVELLI DI APPRENDIMENTO</a:t>
            </a:r>
          </a:p>
        </p:txBody>
      </p:sp>
      <p:pic>
        <p:nvPicPr>
          <p:cNvPr id="6" name="image2.jpg">
            <a:extLst>
              <a:ext uri="{FF2B5EF4-FFF2-40B4-BE49-F238E27FC236}">
                <a16:creationId xmlns:a16="http://schemas.microsoft.com/office/drawing/2014/main" id="{517F860E-D06A-8F4C-8F21-85A4A3917C2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915650" y="159131"/>
            <a:ext cx="1160461" cy="1147763"/>
          </a:xfrm>
          <a:prstGeom prst="rect">
            <a:avLst/>
          </a:prstGeom>
          <a:ln/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E4AC149-CAAE-2041-A0A5-FA3EA19FA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17182"/>
              </p:ext>
            </p:extLst>
          </p:nvPr>
        </p:nvGraphicFramePr>
        <p:xfrm>
          <a:off x="653533" y="2699864"/>
          <a:ext cx="10505005" cy="319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012">
                  <a:extLst>
                    <a:ext uri="{9D8B030D-6E8A-4147-A177-3AD203B41FA5}">
                      <a16:colId xmlns:a16="http://schemas.microsoft.com/office/drawing/2014/main" val="3771338990"/>
                    </a:ext>
                  </a:extLst>
                </a:gridCol>
                <a:gridCol w="8043993">
                  <a:extLst>
                    <a:ext uri="{9D8B030D-6E8A-4147-A177-3AD203B41FA5}">
                      <a16:colId xmlns:a16="http://schemas.microsoft.com/office/drawing/2014/main" val="2400480506"/>
                    </a:ext>
                  </a:extLst>
                </a:gridCol>
              </a:tblGrid>
              <a:tr h="346876">
                <a:tc>
                  <a:txBody>
                    <a:bodyPr/>
                    <a:lstStyle/>
                    <a:p>
                      <a:r>
                        <a:rPr lang="it-IT" sz="1400" dirty="0"/>
                        <a:t>LIVELLO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DESCRIZIONE DEL LIVELLO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440149"/>
                  </a:ext>
                </a:extLst>
              </a:tr>
              <a:tr h="589690">
                <a:tc>
                  <a:txBody>
                    <a:bodyPr/>
                    <a:lstStyle/>
                    <a:p>
                      <a:r>
                        <a:rPr lang="it-IT" sz="1400" dirty="0"/>
                        <a:t>AVANZATO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 porta a termine compiti in situazioni note e non note, mobilitando una varietà di risorse sia fornite dal docente sia reperite altrove, in modo autonomo e con continuità.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125863"/>
                  </a:ext>
                </a:extLst>
              </a:tr>
              <a:tr h="832503">
                <a:tc>
                  <a:txBody>
                    <a:bodyPr/>
                    <a:lstStyle/>
                    <a:p>
                      <a:r>
                        <a:rPr lang="it-IT" sz="1400" dirty="0"/>
                        <a:t>INTERMEDIO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 porta a termine compiti in situazioni note in modo autonomo e continuo; risolve compiti in situazioni non note utilizzando le risorse fornite dal docente o reperite altrove, anche se in modo discontinuo e non del tutto autonomo.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180914"/>
                  </a:ext>
                </a:extLst>
              </a:tr>
              <a:tr h="832503">
                <a:tc>
                  <a:txBody>
                    <a:bodyPr/>
                    <a:lstStyle/>
                    <a:p>
                      <a:r>
                        <a:rPr lang="it-IT" sz="1400" dirty="0"/>
                        <a:t>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 porta a termine compiti solo in situazioni note e utilizzando le risorse fornite dal docente, sia in modo autonomo ma discontinuo, sia in modo non autonomo, ma con continuità. 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007421"/>
                  </a:ext>
                </a:extLst>
              </a:tr>
              <a:tr h="589690">
                <a:tc>
                  <a:txBody>
                    <a:bodyPr/>
                    <a:lstStyle/>
                    <a:p>
                      <a:r>
                        <a:rPr lang="it-IT" sz="1400" dirty="0"/>
                        <a:t>IN VIA DI PRIMA ACQUISIZIONE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 porta a termine compiti solo in situazioni note e unicamente con il supporto del docente e di risorse fornite appositamente.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493862"/>
                  </a:ext>
                </a:extLst>
              </a:tr>
            </a:tbl>
          </a:graphicData>
        </a:graphic>
      </p:graphicFrame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3F5D850-D153-3E49-A379-C70923BF2430}"/>
              </a:ext>
            </a:extLst>
          </p:cNvPr>
          <p:cNvSpPr txBox="1">
            <a:spLocks/>
          </p:cNvSpPr>
          <p:nvPr/>
        </p:nvSpPr>
        <p:spPr>
          <a:xfrm>
            <a:off x="464789" y="5849470"/>
            <a:ext cx="11564045" cy="797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dirty="0"/>
              <a:t>La descrizione dei livelli è riportata nel PTOF e, in una legenda, nel documento di valutazione.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479B7BA7-1A68-5E43-8718-91D803C5A880}"/>
              </a:ext>
            </a:extLst>
          </p:cNvPr>
          <p:cNvSpPr txBox="1">
            <a:spLocks/>
          </p:cNvSpPr>
          <p:nvPr/>
        </p:nvSpPr>
        <p:spPr>
          <a:xfrm>
            <a:off x="464789" y="2058092"/>
            <a:ext cx="10860065" cy="581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20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sm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76"/>
              </a:spcBef>
              <a:buNone/>
            </a:pPr>
            <a:r>
              <a:rPr lang="it-IT" sz="1800" dirty="0"/>
              <a:t>Al momento il nostro istituto adotta la descrizione dei livelli così come proposta dall’ordinanza.</a:t>
            </a:r>
          </a:p>
        </p:txBody>
      </p:sp>
    </p:spTree>
    <p:extLst>
      <p:ext uri="{BB962C8B-B14F-4D97-AF65-F5344CB8AC3E}">
        <p14:creationId xmlns:p14="http://schemas.microsoft.com/office/powerpoint/2010/main" val="395955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DBC6-3084-2A47-9211-FB0B78EF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Cosa non cambia?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D35346-9194-924D-9978-65D5064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654" y="2210894"/>
            <a:ext cx="8085136" cy="3784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Rimangono invariate le modalità di valutazione di: </a:t>
            </a:r>
          </a:p>
          <a:p>
            <a:r>
              <a:rPr lang="it-IT" sz="2400" dirty="0" err="1"/>
              <a:t>Irc</a:t>
            </a:r>
            <a:r>
              <a:rPr lang="it-IT" sz="2400" dirty="0"/>
              <a:t> – alternativa</a:t>
            </a:r>
          </a:p>
          <a:p>
            <a:r>
              <a:rPr lang="it-IT" sz="2400" dirty="0"/>
              <a:t>Giudizio globale</a:t>
            </a:r>
          </a:p>
          <a:p>
            <a:r>
              <a:rPr lang="it-IT" sz="2400" dirty="0"/>
              <a:t>Comportamento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La nuova valutazione, invece, vale anche per l’insegnamento di EDUCAZIONE CIVICA.</a:t>
            </a:r>
          </a:p>
        </p:txBody>
      </p:sp>
      <p:pic>
        <p:nvPicPr>
          <p:cNvPr id="4" name="Immagine 3" descr="Immagine che contiene testo, grafica vettoriale&#10;&#10;Descrizione generata automaticamente">
            <a:extLst>
              <a:ext uri="{FF2B5EF4-FFF2-40B4-BE49-F238E27FC236}">
                <a16:creationId xmlns:a16="http://schemas.microsoft.com/office/drawing/2014/main" id="{C06415AB-18CD-234A-8FCF-606F256D6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98" y="4768993"/>
            <a:ext cx="1478071" cy="208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6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74F8B-765C-C04A-94D9-DCF8481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ALUNNI CON CERTIFICAZIONE L. 104/92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C3C22F-32D6-7E42-AE3C-7F12940CC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0113" y="2415539"/>
            <a:ext cx="9905998" cy="2156461"/>
          </a:xfrm>
        </p:spPr>
        <p:txBody>
          <a:bodyPr>
            <a:normAutofit/>
          </a:bodyPr>
          <a:lstStyle/>
          <a:p>
            <a:r>
              <a:rPr lang="it-IT" sz="2400" dirty="0"/>
              <a:t>Gli obiettivi sono quelli individuati nel PADI</a:t>
            </a:r>
          </a:p>
          <a:p>
            <a:r>
              <a:rPr lang="it-IT" sz="2400" dirty="0"/>
              <a:t>La descrizione dei livelli di apprendimento potrà essere personalizzata, mantenendo però i quattro criteri previsti dall’ordinanza</a:t>
            </a:r>
          </a:p>
          <a:p>
            <a:endParaRPr lang="it-IT" sz="2400" dirty="0"/>
          </a:p>
        </p:txBody>
      </p:sp>
      <p:pic>
        <p:nvPicPr>
          <p:cNvPr id="5" name="image2.jpg">
            <a:extLst>
              <a:ext uri="{FF2B5EF4-FFF2-40B4-BE49-F238E27FC236}">
                <a16:creationId xmlns:a16="http://schemas.microsoft.com/office/drawing/2014/main" id="{9D118F8A-A989-6649-8A40-AB0F3803A2E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915650" y="138111"/>
            <a:ext cx="1160461" cy="1147763"/>
          </a:xfrm>
          <a:prstGeom prst="rect">
            <a:avLst/>
          </a:prstGeom>
          <a:ln/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8F303F3C-4049-C64A-922E-0249AFD6A308}"/>
              </a:ext>
            </a:extLst>
          </p:cNvPr>
          <p:cNvSpPr txBox="1">
            <a:spLocks/>
          </p:cNvSpPr>
          <p:nvPr/>
        </p:nvSpPr>
        <p:spPr>
          <a:xfrm>
            <a:off x="2286002" y="4159948"/>
            <a:ext cx="9905998" cy="1147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65000"/>
                      </a:schemeClr>
                    </a:gs>
                  </a:gsLst>
                  <a:lin ang="558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ALUNNI CON DSA O CON BES</a:t>
            </a:r>
          </a:p>
        </p:txBody>
      </p:sp>
      <p:pic>
        <p:nvPicPr>
          <p:cNvPr id="8" name="Immagine 7" descr="Immagine che contiene testo, grafica vettoriale&#10;&#10;Descrizione generata automaticamente">
            <a:extLst>
              <a:ext uri="{FF2B5EF4-FFF2-40B4-BE49-F238E27FC236}">
                <a16:creationId xmlns:a16="http://schemas.microsoft.com/office/drawing/2014/main" id="{3944B7A2-C005-B449-9D06-8E6B9731C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98" y="4768993"/>
            <a:ext cx="1478071" cy="2089007"/>
          </a:xfrm>
          <a:prstGeom prst="rect">
            <a:avLst/>
          </a:prstGeom>
        </p:spPr>
      </p:pic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0A259B13-DD64-2D4A-8FF4-857CF53E86BA}"/>
              </a:ext>
            </a:extLst>
          </p:cNvPr>
          <p:cNvSpPr txBox="1">
            <a:spLocks/>
          </p:cNvSpPr>
          <p:nvPr/>
        </p:nvSpPr>
        <p:spPr>
          <a:xfrm>
            <a:off x="2170113" y="5195208"/>
            <a:ext cx="9905998" cy="116119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Vengono valutati sulla base degli stessi obiettivi previsti per la classe</a:t>
            </a:r>
          </a:p>
        </p:txBody>
      </p:sp>
    </p:spTree>
    <p:extLst>
      <p:ext uri="{BB962C8B-B14F-4D97-AF65-F5344CB8AC3E}">
        <p14:creationId xmlns:p14="http://schemas.microsoft.com/office/powerpoint/2010/main" val="1165962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Citazion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zi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zion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{FFBC2FBC-79A5-CC49-83DB-C0C2DFF4E558}tf10001121</Template>
  <TotalTime>1939</TotalTime>
  <Words>777</Words>
  <Application>Microsoft Office PowerPoint</Application>
  <PresentationFormat>Widescreen</PresentationFormat>
  <Paragraphs>74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2</vt:lpstr>
      <vt:lpstr>Citazione</vt:lpstr>
      <vt:lpstr>Nuova Valutazione con giudizi descrittivi nella Scuola Primaria</vt:lpstr>
      <vt:lpstr>IN QUALE OTTICA SI INSERISCE QUESTO CAMBIAMENTO? </vt:lpstr>
      <vt:lpstr>Cosa cambia?</vt:lpstr>
      <vt:lpstr>COME SI ESPLICITA IL GIUDIZIO DESCRITTIVO?</vt:lpstr>
      <vt:lpstr>Il significato dei livelli spiegato ai protagonisti dell’apprendimento: i bambini!</vt:lpstr>
      <vt:lpstr>I 4 LIVELLI DI APPRENDIMENTO</vt:lpstr>
      <vt:lpstr>I QUATTRO LIVELLI DI APPRENDIMENTO</vt:lpstr>
      <vt:lpstr>Cosa non cambia?</vt:lpstr>
      <vt:lpstr>ALUNNI CON CERTIFICAZIONE L. 104/92</vt:lpstr>
      <vt:lpstr>COME SI ESPLICITA IL GIUDIZIO DESCRITTIVO nel documento di valutazione?</vt:lpstr>
      <vt:lpstr>COME SI ESPLICITA IL GIUDIZIO DESCRITTIVO nel documento di valutazione?</vt:lpstr>
      <vt:lpstr>Approfondimenti e ulteriori informazioni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Nuove Linee guida per la valutazione con giudizi descrittivi nella Scuola Primaria</dc:title>
  <dc:creator>Lucia Giacometti</dc:creator>
  <cp:lastModifiedBy>User</cp:lastModifiedBy>
  <cp:revision>30</cp:revision>
  <dcterms:created xsi:type="dcterms:W3CDTF">2020-12-19T13:10:07Z</dcterms:created>
  <dcterms:modified xsi:type="dcterms:W3CDTF">2021-02-01T19:58:57Z</dcterms:modified>
</cp:coreProperties>
</file>